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83" r:id="rId2"/>
    <p:sldId id="282" r:id="rId3"/>
    <p:sldId id="259" r:id="rId4"/>
    <p:sldId id="260" r:id="rId5"/>
    <p:sldId id="261" r:id="rId6"/>
    <p:sldId id="262" r:id="rId7"/>
    <p:sldId id="271" r:id="rId8"/>
    <p:sldId id="279" r:id="rId9"/>
    <p:sldId id="278" r:id="rId10"/>
    <p:sldId id="276" r:id="rId11"/>
    <p:sldId id="277" r:id="rId12"/>
  </p:sldIdLst>
  <p:sldSz cx="12192000" cy="6858000"/>
  <p:notesSz cx="6797675" cy="9872663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RVs1BZ0fQnNfTAMcCFLGyyfVm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846C54-7A78-42F8-8E39-E3057AFC228E}">
  <a:tblStyle styleId="{47846C54-7A78-42F8-8E39-E3057AFC228E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2E7E6"/>
          </a:solidFill>
        </a:fill>
      </a:tcStyle>
    </a:wholeTbl>
    <a:band1H>
      <a:tcTxStyle/>
      <a:tcStyle>
        <a:tcBdr/>
        <a:fill>
          <a:solidFill>
            <a:srgbClr val="E3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3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19BC853-56D2-42A7-99F7-C40FA88ED66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:notes"/>
          <p:cNvSpPr txBox="1">
            <a:spLocks noGrp="1"/>
          </p:cNvSpPr>
          <p:nvPr>
            <p:ph type="sldNum" idx="12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6798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2091de1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e2091de138_0_0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5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e2091de138_0_0:notes"/>
          <p:cNvSpPr txBox="1">
            <a:spLocks noGrp="1"/>
          </p:cNvSpPr>
          <p:nvPr>
            <p:ph type="sldNum" idx="12"/>
          </p:nvPr>
        </p:nvSpPr>
        <p:spPr>
          <a:xfrm>
            <a:off x="3850443" y="9377316"/>
            <a:ext cx="2945659" cy="49525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 avec légende">
  <p:cSld name="Citation avec légend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e nom">
  <p:cSld name="Carte nom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 colonnes">
  <p:cSld name="3 colonne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4" name="Google Shape;114;p21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21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2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 colonnes d’image">
  <p:cSld name="3 colonnes d’imag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22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22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22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30" name="Google Shape;130;p22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Google Shape;131;p22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2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anoramique avec légende">
  <p:cSld name="Image panoramique avec légen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légende">
  <p:cSld name="Titre et légend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7"/>
          <p:cNvPicPr preferRelativeResize="0"/>
          <p:nvPr/>
        </p:nvPicPr>
        <p:blipFill rotWithShape="1">
          <a:blip r:embed="rId18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7"/>
          <p:cNvPicPr preferRelativeResize="0"/>
          <p:nvPr/>
        </p:nvPicPr>
        <p:blipFill rotWithShape="1">
          <a:blip r:embed="rId19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7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7"/>
          <p:cNvPicPr preferRelativeResize="0"/>
          <p:nvPr/>
        </p:nvPicPr>
        <p:blipFill rotWithShape="1">
          <a:blip r:embed="rId20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7"/>
          <p:cNvPicPr preferRelativeResize="0"/>
          <p:nvPr/>
        </p:nvPicPr>
        <p:blipFill rotWithShape="1">
          <a:blip r:embed="rId21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4955" y="445169"/>
            <a:ext cx="8825658" cy="1744578"/>
          </a:xfrm>
        </p:spPr>
        <p:txBody>
          <a:bodyPr/>
          <a:lstStyle/>
          <a:p>
            <a:r>
              <a:rPr lang="fr-FR" sz="4000" b="1" dirty="0" smtClean="0"/>
              <a:t>Groupe de travail départemental </a:t>
            </a:r>
            <a:br>
              <a:rPr lang="fr-FR" sz="4000" b="1" dirty="0" smtClean="0"/>
            </a:br>
            <a:r>
              <a:rPr lang="fr-FR" sz="4000" b="1" dirty="0" smtClean="0"/>
              <a:t>7 février 2022</a:t>
            </a:r>
            <a:endParaRPr lang="fr-FR" sz="4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54955" y="2298032"/>
            <a:ext cx="8825658" cy="3412956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Actualités </a:t>
            </a:r>
          </a:p>
          <a:p>
            <a:r>
              <a:rPr lang="fr-FR" dirty="0" smtClean="0"/>
              <a:t>Effectifs  - cartes </a:t>
            </a:r>
          </a:p>
          <a:p>
            <a:r>
              <a:rPr lang="fr-FR" dirty="0" smtClean="0"/>
              <a:t>Axes de travail – calendrier </a:t>
            </a:r>
          </a:p>
          <a:p>
            <a:r>
              <a:rPr lang="fr-FR" dirty="0" smtClean="0"/>
              <a:t>Perspectives 2022 – 2023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569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Axe 3 : Impliquer les familles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>
          <a:xfrm>
            <a:off x="1103312" y="1853247"/>
            <a:ext cx="9689379" cy="4403091"/>
          </a:xfrm>
          <a:ln w="57150">
            <a:solidFill>
              <a:srgbClr val="C00000"/>
            </a:solidFill>
          </a:ln>
        </p:spPr>
        <p:txBody>
          <a:bodyPr/>
          <a:lstStyle/>
          <a:p>
            <a:r>
              <a:rPr lang="fr-FR" dirty="0" smtClean="0"/>
              <a:t>Rentrée 2021 : présentation Convention et organigramme institutionnel </a:t>
            </a:r>
          </a:p>
          <a:p>
            <a:endParaRPr lang="fr-FR" dirty="0"/>
          </a:p>
          <a:p>
            <a:r>
              <a:rPr lang="fr-FR" b="1" dirty="0" smtClean="0"/>
              <a:t>Communication </a:t>
            </a:r>
            <a:r>
              <a:rPr lang="fr-FR" b="1" dirty="0"/>
              <a:t>: </a:t>
            </a:r>
            <a:endParaRPr lang="fr-FR" b="1" dirty="0" smtClean="0"/>
          </a:p>
          <a:p>
            <a:pPr>
              <a:buFont typeface="Symbol" panose="05050102010706020507" pitchFamily="18" charset="2"/>
              <a:buChar char="Þ"/>
            </a:pPr>
            <a:r>
              <a:rPr lang="fr-FR" dirty="0" smtClean="0"/>
              <a:t>DSDEN 34 / Rectorat : Capsule Vidéo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 smtClean="0"/>
              <a:t>Montpellier/Métropole </a:t>
            </a:r>
            <a:r>
              <a:rPr lang="fr-FR" dirty="0"/>
              <a:t>: </a:t>
            </a:r>
            <a:r>
              <a:rPr lang="fr-FR" dirty="0" smtClean="0"/>
              <a:t>Article sur l’enseignement de l’occitan à l’école publique / </a:t>
            </a:r>
            <a:r>
              <a:rPr lang="fr-FR" dirty="0"/>
              <a:t>projet de </a:t>
            </a:r>
            <a:r>
              <a:rPr lang="fr-FR" dirty="0" smtClean="0"/>
              <a:t>plaquette / plaques écoles et signalétique </a:t>
            </a:r>
          </a:p>
          <a:p>
            <a:pPr>
              <a:buFont typeface="Symbol" panose="05050102010706020507" pitchFamily="18" charset="2"/>
              <a:buChar char="Þ"/>
            </a:pPr>
            <a:endParaRPr lang="fr-FR" dirty="0"/>
          </a:p>
          <a:p>
            <a:r>
              <a:rPr lang="fr-FR" dirty="0" smtClean="0"/>
              <a:t>OCBI = diffusion des plaquettes sur sites bilingues / réunion sur sites bilingues </a:t>
            </a:r>
          </a:p>
          <a:p>
            <a:endParaRPr lang="fr-FR" dirty="0" smtClean="0"/>
          </a:p>
          <a:p>
            <a:r>
              <a:rPr lang="fr-FR" dirty="0" smtClean="0"/>
              <a:t>Inscription écoles : Projet d’harmonisation des documents d’inscription des cursus bilingues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64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Axe 4 : Renforcer </a:t>
            </a:r>
            <a:r>
              <a:rPr lang="fr-FR" dirty="0" smtClean="0"/>
              <a:t>l’acculturation </a:t>
            </a:r>
            <a:r>
              <a:rPr lang="fr-FR" dirty="0"/>
              <a:t>des équipes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>
          <a:xfrm>
            <a:off x="1103312" y="2050473"/>
            <a:ext cx="8788833" cy="4205865"/>
          </a:xfrm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fr-FR" b="1" dirty="0" smtClean="0"/>
              <a:t>Niveau Académique : </a:t>
            </a:r>
          </a:p>
          <a:p>
            <a:pPr marL="137160" indent="0">
              <a:buNone/>
            </a:pPr>
            <a:r>
              <a:rPr lang="fr-FR" dirty="0" smtClean="0"/>
              <a:t>=&gt; Stage Académique / DCL </a:t>
            </a:r>
          </a:p>
          <a:p>
            <a:pPr marL="137160" indent="0">
              <a:buNone/>
            </a:pPr>
            <a:r>
              <a:rPr lang="fr-FR" dirty="0" smtClean="0"/>
              <a:t>=&gt; Dispositif Devenir Autonome en Langue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 smtClean="0"/>
              <a:t>Habilitation </a:t>
            </a:r>
          </a:p>
          <a:p>
            <a:pPr>
              <a:buFont typeface="Symbol" panose="05050102010706020507" pitchFamily="18" charset="2"/>
              <a:buChar char="Þ"/>
            </a:pPr>
            <a:endParaRPr lang="fr-FR" dirty="0"/>
          </a:p>
          <a:p>
            <a:r>
              <a:rPr lang="fr-FR" b="1" dirty="0" smtClean="0"/>
              <a:t>Niveau Départemental :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 smtClean="0"/>
              <a:t>Enseignants bilingues : formation continue (visites formatives, projets, regards croisés…)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 smtClean="0"/>
              <a:t>Enseignants non bilingues : </a:t>
            </a:r>
            <a:r>
              <a:rPr lang="fr-FR" dirty="0" err="1" smtClean="0"/>
              <a:t>co</a:t>
            </a:r>
            <a:r>
              <a:rPr lang="fr-FR" dirty="0" smtClean="0"/>
              <a:t>-interventions, </a:t>
            </a:r>
            <a:r>
              <a:rPr lang="fr-FR" dirty="0" err="1" smtClean="0"/>
              <a:t>m@gistère</a:t>
            </a:r>
            <a:endParaRPr lang="fr-FR" dirty="0"/>
          </a:p>
          <a:p>
            <a:r>
              <a:rPr lang="fr-FR" dirty="0" smtClean="0"/>
              <a:t>Directions des Sites bilingues : journée de formation - avril 2022 </a:t>
            </a:r>
          </a:p>
          <a:p>
            <a:pPr marL="13716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62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640120"/>
              </p:ext>
            </p:extLst>
          </p:nvPr>
        </p:nvGraphicFramePr>
        <p:xfrm>
          <a:off x="421100" y="433138"/>
          <a:ext cx="9938093" cy="6099512"/>
        </p:xfrm>
        <a:graphic>
          <a:graphicData uri="http://schemas.openxmlformats.org/drawingml/2006/table">
            <a:tbl>
              <a:tblPr firstRow="1" firstCol="1" bandRow="1">
                <a:tableStyleId>{47846C54-7A78-42F8-8E39-E3057AFC228E}</a:tableStyleId>
              </a:tblPr>
              <a:tblGrid>
                <a:gridCol w="764141">
                  <a:extLst>
                    <a:ext uri="{9D8B030D-6E8A-4147-A177-3AD203B41FA5}">
                      <a16:colId xmlns:a16="http://schemas.microsoft.com/office/drawing/2014/main" val="2334643160"/>
                    </a:ext>
                  </a:extLst>
                </a:gridCol>
                <a:gridCol w="764141">
                  <a:extLst>
                    <a:ext uri="{9D8B030D-6E8A-4147-A177-3AD203B41FA5}">
                      <a16:colId xmlns:a16="http://schemas.microsoft.com/office/drawing/2014/main" val="1103821157"/>
                    </a:ext>
                  </a:extLst>
                </a:gridCol>
                <a:gridCol w="764141">
                  <a:extLst>
                    <a:ext uri="{9D8B030D-6E8A-4147-A177-3AD203B41FA5}">
                      <a16:colId xmlns:a16="http://schemas.microsoft.com/office/drawing/2014/main" val="3331575651"/>
                    </a:ext>
                  </a:extLst>
                </a:gridCol>
                <a:gridCol w="764141">
                  <a:extLst>
                    <a:ext uri="{9D8B030D-6E8A-4147-A177-3AD203B41FA5}">
                      <a16:colId xmlns:a16="http://schemas.microsoft.com/office/drawing/2014/main" val="4015105620"/>
                    </a:ext>
                  </a:extLst>
                </a:gridCol>
                <a:gridCol w="764141">
                  <a:extLst>
                    <a:ext uri="{9D8B030D-6E8A-4147-A177-3AD203B41FA5}">
                      <a16:colId xmlns:a16="http://schemas.microsoft.com/office/drawing/2014/main" val="1732087996"/>
                    </a:ext>
                  </a:extLst>
                </a:gridCol>
                <a:gridCol w="764141">
                  <a:extLst>
                    <a:ext uri="{9D8B030D-6E8A-4147-A177-3AD203B41FA5}">
                      <a16:colId xmlns:a16="http://schemas.microsoft.com/office/drawing/2014/main" val="1815952090"/>
                    </a:ext>
                  </a:extLst>
                </a:gridCol>
                <a:gridCol w="764141">
                  <a:extLst>
                    <a:ext uri="{9D8B030D-6E8A-4147-A177-3AD203B41FA5}">
                      <a16:colId xmlns:a16="http://schemas.microsoft.com/office/drawing/2014/main" val="1382917542"/>
                    </a:ext>
                  </a:extLst>
                </a:gridCol>
                <a:gridCol w="764851">
                  <a:extLst>
                    <a:ext uri="{9D8B030D-6E8A-4147-A177-3AD203B41FA5}">
                      <a16:colId xmlns:a16="http://schemas.microsoft.com/office/drawing/2014/main" val="3473885908"/>
                    </a:ext>
                  </a:extLst>
                </a:gridCol>
                <a:gridCol w="764851">
                  <a:extLst>
                    <a:ext uri="{9D8B030D-6E8A-4147-A177-3AD203B41FA5}">
                      <a16:colId xmlns:a16="http://schemas.microsoft.com/office/drawing/2014/main" val="4205260146"/>
                    </a:ext>
                  </a:extLst>
                </a:gridCol>
                <a:gridCol w="764851">
                  <a:extLst>
                    <a:ext uri="{9D8B030D-6E8A-4147-A177-3AD203B41FA5}">
                      <a16:colId xmlns:a16="http://schemas.microsoft.com/office/drawing/2014/main" val="2609188779"/>
                    </a:ext>
                  </a:extLst>
                </a:gridCol>
                <a:gridCol w="764851">
                  <a:extLst>
                    <a:ext uri="{9D8B030D-6E8A-4147-A177-3AD203B41FA5}">
                      <a16:colId xmlns:a16="http://schemas.microsoft.com/office/drawing/2014/main" val="960547906"/>
                    </a:ext>
                  </a:extLst>
                </a:gridCol>
                <a:gridCol w="764851">
                  <a:extLst>
                    <a:ext uri="{9D8B030D-6E8A-4147-A177-3AD203B41FA5}">
                      <a16:colId xmlns:a16="http://schemas.microsoft.com/office/drawing/2014/main" val="1620344949"/>
                    </a:ext>
                  </a:extLst>
                </a:gridCol>
                <a:gridCol w="764851">
                  <a:extLst>
                    <a:ext uri="{9D8B030D-6E8A-4147-A177-3AD203B41FA5}">
                      <a16:colId xmlns:a16="http://schemas.microsoft.com/office/drawing/2014/main" val="2707356466"/>
                    </a:ext>
                  </a:extLst>
                </a:gridCol>
              </a:tblGrid>
              <a:tr h="167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RS 2021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RS 2020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RS 2019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RS 2018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238983"/>
                  </a:ext>
                </a:extLst>
              </a:tr>
              <a:tr h="334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Ecoles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Collèges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Lycées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Ecoles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Collèges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Lycées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Ecoles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Collèges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Lycées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Ecoles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Collèges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Lycées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3065378"/>
                  </a:ext>
                </a:extLst>
              </a:tr>
              <a:tr h="669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BILINGUE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r>
                        <a:rPr lang="fr-FR" sz="1100" baseline="30000">
                          <a:effectLst/>
                        </a:rPr>
                        <a:t>ER</a:t>
                      </a:r>
                      <a:r>
                        <a:rPr lang="fr-FR" sz="1100">
                          <a:effectLst/>
                        </a:rPr>
                        <a:t> degré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469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448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449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1386038"/>
                  </a:ext>
                </a:extLst>
              </a:tr>
              <a:tr h="669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EXTENSIF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r>
                        <a:rPr lang="fr-FR" sz="1100" baseline="30000">
                          <a:effectLst/>
                        </a:rPr>
                        <a:t>ER</a:t>
                      </a:r>
                      <a:r>
                        <a:rPr lang="fr-FR" sz="1100">
                          <a:effectLst/>
                        </a:rPr>
                        <a:t> degré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3430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3058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3616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3941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5473745"/>
                  </a:ext>
                </a:extLst>
              </a:tr>
              <a:tr h="167440">
                <a:tc gridSpan="1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484978"/>
                  </a:ext>
                </a:extLst>
              </a:tr>
              <a:tr h="502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OPTION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2d degré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547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549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7577817"/>
                  </a:ext>
                </a:extLst>
              </a:tr>
              <a:tr h="837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BI-LANGUE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2d degré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9308842"/>
                  </a:ext>
                </a:extLst>
              </a:tr>
              <a:tr h="837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Parcours Roman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2d degré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0778018"/>
                  </a:ext>
                </a:extLst>
              </a:tr>
              <a:tr h="669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BILINGUE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2d degré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3166764"/>
                  </a:ext>
                </a:extLst>
              </a:tr>
              <a:tr h="502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EDS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2d degré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8354138"/>
                  </a:ext>
                </a:extLst>
              </a:tr>
              <a:tr h="167440">
                <a:tc gridSpan="1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393027"/>
                  </a:ext>
                </a:extLst>
              </a:tr>
              <a:tr h="167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Total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3899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677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3506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679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4065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668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4363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694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0959126"/>
                  </a:ext>
                </a:extLst>
              </a:tr>
              <a:tr h="167440">
                <a:tc gridSpan="1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560636"/>
                  </a:ext>
                </a:extLst>
              </a:tr>
              <a:tr h="167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TOTAL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4625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4232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4776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5117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150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9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0935" y="360218"/>
            <a:ext cx="9828301" cy="630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5" descr="C:\Users\cserva\Documents\cartes_enquêtes\carte scolaire 2020_2021\CALR2021\Implantation postes occitan (1)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674" y="361632"/>
            <a:ext cx="9282544" cy="6134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fr-FR"/>
              <a:t>Perspectives pluriannuelles</a:t>
            </a:r>
            <a:endParaRPr/>
          </a:p>
        </p:txBody>
      </p:sp>
      <p:sp>
        <p:nvSpPr>
          <p:cNvPr id="180" name="Google Shape;180;p6"/>
          <p:cNvSpPr txBox="1">
            <a:spLocks noGrp="1"/>
          </p:cNvSpPr>
          <p:nvPr>
            <p:ph type="body" idx="1"/>
          </p:nvPr>
        </p:nvSpPr>
        <p:spPr>
          <a:xfrm>
            <a:off x="1103312" y="1981200"/>
            <a:ext cx="8946541" cy="3893127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fr-FR" dirty="0"/>
              <a:t>Axe 1 : Renforcer la cohérence des parcours. </a:t>
            </a:r>
            <a:endParaRPr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fr-FR" dirty="0"/>
              <a:t>Axe 2 : Dynamiser et mobiliser les ressources humaines. </a:t>
            </a:r>
            <a:endParaRPr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fr-FR" dirty="0"/>
              <a:t>Axe 3 : Impliquer les familles. </a:t>
            </a:r>
            <a:endParaRPr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fr-FR" dirty="0"/>
              <a:t>Axe 4 : Renforcer l’acculturation des équipes. </a:t>
            </a:r>
            <a:endParaRPr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2091de138_0_0"/>
          <p:cNvSpPr txBox="1">
            <a:spLocks noGrp="1"/>
          </p:cNvSpPr>
          <p:nvPr>
            <p:ph type="title"/>
          </p:nvPr>
        </p:nvSpPr>
        <p:spPr>
          <a:xfrm>
            <a:off x="615486" y="4731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fr-FR" dirty="0" smtClean="0"/>
              <a:t>Calendrier 2021 – 2022 </a:t>
            </a:r>
            <a:endParaRPr dirty="0"/>
          </a:p>
        </p:txBody>
      </p:sp>
      <p:sp>
        <p:nvSpPr>
          <p:cNvPr id="187" name="Google Shape;187;ge2091de138_0_0"/>
          <p:cNvSpPr txBox="1">
            <a:spLocks noGrp="1"/>
          </p:cNvSpPr>
          <p:nvPr>
            <p:ph type="body" idx="1"/>
          </p:nvPr>
        </p:nvSpPr>
        <p:spPr>
          <a:xfrm>
            <a:off x="1073586" y="1700811"/>
            <a:ext cx="8946600" cy="3893100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fr-FR" dirty="0" smtClean="0"/>
              <a:t>25 juin 21 : Groupe départemental – axes 1/3</a:t>
            </a:r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fr-FR" dirty="0" smtClean="0"/>
              <a:t>2 juillet 21: Groupe départemental – axes 2/4</a:t>
            </a:r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fr-FR" dirty="0" smtClean="0"/>
              <a:t>13 octobre 21 : Réunion technique – sites bilingues </a:t>
            </a:r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fr-FR" dirty="0" smtClean="0"/>
              <a:t>7 février 22 : Groupe départemental   </a:t>
            </a:r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fr-FR" dirty="0" smtClean="0"/>
              <a:t>15 février 22 : CALR </a:t>
            </a:r>
            <a:endParaRPr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fr-FR" dirty="0" smtClean="0"/>
              <a:t> Juin 2022 : Groupe départemental </a:t>
            </a:r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lang="fr-FR"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lang="fr-FR" dirty="0" smtClean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lang="fr-FR"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 smtClean="0"/>
              <a:t>Perspectives 2022 – 2023 </a:t>
            </a:r>
            <a:endParaRPr lang="fr-FR" sz="2800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6112" y="986589"/>
            <a:ext cx="9640888" cy="5474369"/>
          </a:xfrm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fr-FR" b="1" dirty="0" smtClean="0"/>
              <a:t>Etude d’ouvertures de sites bilingues – processus : </a:t>
            </a:r>
          </a:p>
          <a:p>
            <a:pPr marL="137160" indent="0">
              <a:buNone/>
            </a:pPr>
            <a:r>
              <a:rPr lang="fr-FR" dirty="0" smtClean="0"/>
              <a:t>=&gt; Deux communes : </a:t>
            </a:r>
            <a:r>
              <a:rPr lang="fr-FR" dirty="0" err="1" smtClean="0"/>
              <a:t>Sérignan</a:t>
            </a:r>
            <a:r>
              <a:rPr lang="fr-FR" dirty="0"/>
              <a:t> </a:t>
            </a:r>
            <a:r>
              <a:rPr lang="fr-FR" dirty="0" smtClean="0"/>
              <a:t>/ Villeneuve-lès-Béziers </a:t>
            </a:r>
          </a:p>
          <a:p>
            <a:pPr marL="137160" indent="0">
              <a:buNone/>
            </a:pPr>
            <a:r>
              <a:rPr lang="fr-FR" dirty="0" smtClean="0"/>
              <a:t>*Les IEN ont présenté le projet aux directions des écoles et aux enseignants postes fléchés ; </a:t>
            </a:r>
          </a:p>
          <a:p>
            <a:pPr marL="137160" indent="0">
              <a:buNone/>
            </a:pPr>
            <a:r>
              <a:rPr lang="fr-FR" dirty="0" smtClean="0"/>
              <a:t>*Les municipalités ont acté l’étude d’une section bilingue ;</a:t>
            </a:r>
          </a:p>
          <a:p>
            <a:pPr marL="137160" indent="0">
              <a:buNone/>
            </a:pPr>
            <a:r>
              <a:rPr lang="fr-FR" dirty="0" smtClean="0"/>
              <a:t>*La campagne d’information de l’association OCBI est en cours, auprès des élus et des parents délégués ; </a:t>
            </a:r>
          </a:p>
          <a:p>
            <a:pPr marL="137160" indent="0">
              <a:buNone/>
            </a:pPr>
            <a:r>
              <a:rPr lang="fr-FR" dirty="0" smtClean="0"/>
              <a:t>*M. Le Directeur Académique a acté la création d’un poste fléché à l’école maternelle de </a:t>
            </a:r>
            <a:r>
              <a:rPr lang="fr-FR" dirty="0" err="1" smtClean="0"/>
              <a:t>Sérignan</a:t>
            </a:r>
            <a:r>
              <a:rPr lang="fr-FR" dirty="0" smtClean="0"/>
              <a:t> ; </a:t>
            </a:r>
          </a:p>
          <a:p>
            <a:pPr marL="137160" indent="0">
              <a:buNone/>
            </a:pPr>
            <a:r>
              <a:rPr lang="fr-FR" dirty="0" smtClean="0"/>
              <a:t>*Accompagnement des enseignants bilingues ;</a:t>
            </a:r>
          </a:p>
          <a:p>
            <a:pPr marL="137160" indent="0">
              <a:buNone/>
            </a:pPr>
            <a:r>
              <a:rPr lang="fr-FR" dirty="0" smtClean="0"/>
              <a:t>*Accompagnement des équipes ; </a:t>
            </a:r>
          </a:p>
          <a:p>
            <a:pPr marL="137160" indent="0">
              <a:buNone/>
            </a:pPr>
            <a:r>
              <a:rPr lang="fr-FR" dirty="0" smtClean="0"/>
              <a:t>*Retour de l’enquête de positionnement des familles;</a:t>
            </a:r>
          </a:p>
          <a:p>
            <a:pPr marL="137160" indent="0">
              <a:buNone/>
            </a:pPr>
            <a:r>
              <a:rPr lang="fr-FR" dirty="0" smtClean="0"/>
              <a:t>*Validation du </a:t>
            </a:r>
            <a:r>
              <a:rPr lang="fr-FR" smtClean="0"/>
              <a:t>Directeur Académique.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139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Axe 1: Cohérence des parcours 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>
          <a:xfrm>
            <a:off x="1103312" y="1953491"/>
            <a:ext cx="8844252" cy="4302847"/>
          </a:xfrm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fr-FR" b="1" dirty="0" smtClean="0"/>
              <a:t>Renforcer sites bilingues </a:t>
            </a:r>
          </a:p>
          <a:p>
            <a:r>
              <a:rPr lang="fr-FR" dirty="0" err="1" smtClean="0"/>
              <a:t>Mireval</a:t>
            </a:r>
            <a:r>
              <a:rPr lang="fr-FR" dirty="0" smtClean="0"/>
              <a:t> /collège Villeneuve-lès-Maguelone : étudier la création d’un poste fléché à Villeneuve. </a:t>
            </a:r>
          </a:p>
          <a:p>
            <a:r>
              <a:rPr lang="fr-FR" dirty="0" smtClean="0"/>
              <a:t>Béziers - collège Henri IV : initiation cohorte 6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r>
              <a:rPr lang="fr-FR" b="1" dirty="0" smtClean="0"/>
              <a:t>Renforcer liaison cycle 3 </a:t>
            </a:r>
          </a:p>
          <a:p>
            <a:r>
              <a:rPr lang="fr-FR" dirty="0" smtClean="0"/>
              <a:t>Clapiers </a:t>
            </a:r>
            <a:r>
              <a:rPr lang="fr-FR" dirty="0"/>
              <a:t>: ateliers cycle 3 sur temps </a:t>
            </a:r>
            <a:r>
              <a:rPr lang="fr-FR" dirty="0" smtClean="0"/>
              <a:t>périscolaire</a:t>
            </a:r>
          </a:p>
          <a:p>
            <a:r>
              <a:rPr lang="fr-FR" dirty="0" err="1" smtClean="0"/>
              <a:t>Sérignan</a:t>
            </a:r>
            <a:r>
              <a:rPr lang="fr-FR" dirty="0" smtClean="0"/>
              <a:t> – collège : étudier option puis continuité bilingue </a:t>
            </a:r>
          </a:p>
          <a:p>
            <a:r>
              <a:rPr lang="fr-FR" dirty="0" smtClean="0"/>
              <a:t>Lodève : initiation écoles du bassin ; projet Mare </a:t>
            </a:r>
            <a:r>
              <a:rPr lang="fr-FR" dirty="0" err="1" smtClean="0"/>
              <a:t>Nostrum</a:t>
            </a:r>
            <a:r>
              <a:rPr lang="fr-FR" dirty="0" smtClean="0"/>
              <a:t> </a:t>
            </a:r>
          </a:p>
          <a:p>
            <a:r>
              <a:rPr lang="fr-FR" dirty="0" smtClean="0"/>
              <a:t>Sète : projet cycle 3 ; Mare </a:t>
            </a:r>
            <a:r>
              <a:rPr lang="fr-FR" dirty="0" err="1" smtClean="0"/>
              <a:t>Nostrum</a:t>
            </a:r>
            <a:r>
              <a:rPr lang="fr-FR" dirty="0" smtClean="0"/>
              <a:t> ?  </a:t>
            </a:r>
          </a:p>
          <a:p>
            <a:pPr marL="13716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83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Axe 2 : dynamiser et mobiliser les ressources humaines 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>
          <a:xfrm>
            <a:off x="1103312" y="2008909"/>
            <a:ext cx="9093633" cy="4247429"/>
          </a:xfrm>
          <a:ln w="57150">
            <a:solidFill>
              <a:srgbClr val="C00000"/>
            </a:solidFill>
          </a:ln>
        </p:spPr>
        <p:txBody>
          <a:bodyPr/>
          <a:lstStyle/>
          <a:p>
            <a:r>
              <a:rPr lang="fr-FR" b="1" dirty="0" smtClean="0"/>
              <a:t>Visite institutionnelle DSDEN 34 et Région Occitanie des parcours bilingues </a:t>
            </a:r>
          </a:p>
          <a:p>
            <a:pPr marL="137160" indent="0">
              <a:buNone/>
            </a:pPr>
            <a:r>
              <a:rPr lang="fr-FR" dirty="0" smtClean="0"/>
              <a:t>Septembre 2021 : </a:t>
            </a:r>
            <a:r>
              <a:rPr lang="fr-FR" dirty="0" err="1" smtClean="0"/>
              <a:t>Mireval</a:t>
            </a:r>
            <a:r>
              <a:rPr lang="fr-FR" dirty="0" smtClean="0"/>
              <a:t> (Maternelle – élémentaire – collège)</a:t>
            </a:r>
          </a:p>
          <a:p>
            <a:pPr marL="137160" indent="0">
              <a:buNone/>
            </a:pPr>
            <a:r>
              <a:rPr lang="fr-FR" dirty="0" smtClean="0"/>
              <a:t>Décembre 2021 : Béziers (Primaire – Collège)</a:t>
            </a:r>
          </a:p>
          <a:p>
            <a:pPr marL="137160" indent="0">
              <a:buNone/>
            </a:pPr>
            <a:r>
              <a:rPr lang="fr-FR" dirty="0" smtClean="0"/>
              <a:t>=&gt; Présentation  d’un Projet d’école bilingue en REP </a:t>
            </a:r>
            <a:endParaRPr lang="fr-FR" dirty="0"/>
          </a:p>
          <a:p>
            <a:pPr marL="137160" indent="0">
              <a:buNone/>
            </a:pPr>
            <a:endParaRPr lang="fr-FR" dirty="0"/>
          </a:p>
          <a:p>
            <a:pPr marL="137160" indent="0">
              <a:buNone/>
            </a:pPr>
            <a:r>
              <a:rPr lang="fr-FR" b="1" dirty="0" smtClean="0"/>
              <a:t>Mobilisation des professeurs 2d degré : ateliers cycle 3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 smtClean="0"/>
              <a:t>Sète - Béziers - Clapiers </a:t>
            </a:r>
          </a:p>
          <a:p>
            <a:pPr marL="137160" indent="0">
              <a:buNone/>
            </a:pPr>
            <a:endParaRPr lang="fr-FR" dirty="0" smtClean="0"/>
          </a:p>
          <a:p>
            <a:pPr marL="137160" indent="0">
              <a:buNone/>
            </a:pPr>
            <a:r>
              <a:rPr lang="fr-FR" b="1" dirty="0" smtClean="0"/>
              <a:t>Rencontre Communes et Région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 err="1" smtClean="0"/>
              <a:t>Bessan</a:t>
            </a:r>
            <a:r>
              <a:rPr lang="fr-FR" dirty="0" smtClean="0"/>
              <a:t> – Pézenas – Florensac – Agde </a:t>
            </a:r>
          </a:p>
          <a:p>
            <a:pPr>
              <a:buFont typeface="Symbol" panose="05050102010706020507" pitchFamily="18" charset="2"/>
              <a:buChar char="Þ"/>
            </a:pPr>
            <a:endParaRPr lang="fr-FR" dirty="0"/>
          </a:p>
          <a:p>
            <a:pPr>
              <a:buFont typeface="Symbol" panose="05050102010706020507" pitchFamily="18" charset="2"/>
              <a:buChar char="Þ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244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570</Words>
  <Application>Microsoft Office PowerPoint</Application>
  <PresentationFormat>Grand écran</PresentationFormat>
  <Paragraphs>223</Paragraphs>
  <Slides>11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Times New Roman</vt:lpstr>
      <vt:lpstr>Symbol</vt:lpstr>
      <vt:lpstr>Arial</vt:lpstr>
      <vt:lpstr>Century Gothic</vt:lpstr>
      <vt:lpstr>Calibri</vt:lpstr>
      <vt:lpstr>Noto Sans Symbols</vt:lpstr>
      <vt:lpstr>Ion</vt:lpstr>
      <vt:lpstr>Groupe de travail départemental  7 février 2022</vt:lpstr>
      <vt:lpstr>Présentation PowerPoint</vt:lpstr>
      <vt:lpstr>Présentation PowerPoint</vt:lpstr>
      <vt:lpstr>Présentation PowerPoint</vt:lpstr>
      <vt:lpstr>Perspectives pluriannuelles</vt:lpstr>
      <vt:lpstr>Calendrier 2021 – 2022 </vt:lpstr>
      <vt:lpstr>Perspectives 2022 – 2023 </vt:lpstr>
      <vt:lpstr>Axe 1: Cohérence des parcours  </vt:lpstr>
      <vt:lpstr>Axe 2 : dynamiser et mobiliser les ressources humaines   </vt:lpstr>
      <vt:lpstr>Axe 3 : Impliquer les familles </vt:lpstr>
      <vt:lpstr>Axe 4 : Renforcer l’acculturation des équipes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Serva Celine</dc:creator>
  <cp:lastModifiedBy>Massot Catherine</cp:lastModifiedBy>
  <cp:revision>74</cp:revision>
  <cp:lastPrinted>2021-06-25T08:30:19Z</cp:lastPrinted>
  <dcterms:created xsi:type="dcterms:W3CDTF">2021-05-26T14:57:07Z</dcterms:created>
  <dcterms:modified xsi:type="dcterms:W3CDTF">2022-02-03T10:22:33Z</dcterms:modified>
</cp:coreProperties>
</file>